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1"/>
  </p:sldMasterIdLst>
  <p:notesMasterIdLst>
    <p:notesMasterId r:id="rId16"/>
  </p:notesMasterIdLst>
  <p:sldIdLst>
    <p:sldId id="261" r:id="rId2"/>
    <p:sldId id="349" r:id="rId3"/>
    <p:sldId id="368" r:id="rId4"/>
    <p:sldId id="369" r:id="rId5"/>
    <p:sldId id="379" r:id="rId6"/>
    <p:sldId id="380" r:id="rId7"/>
    <p:sldId id="381" r:id="rId8"/>
    <p:sldId id="345" r:id="rId9"/>
    <p:sldId id="383" r:id="rId10"/>
    <p:sldId id="384" r:id="rId11"/>
    <p:sldId id="385" r:id="rId12"/>
    <p:sldId id="386" r:id="rId13"/>
    <p:sldId id="387" r:id="rId14"/>
    <p:sldId id="326" r:id="rId15"/>
  </p:sldIdLst>
  <p:sldSz cx="9144000" cy="6858000" type="screen4x3"/>
  <p:notesSz cx="6761163" cy="99425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87C5"/>
    <a:srgbClr val="2B6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Objects="1">
      <p:cViewPr varScale="1">
        <p:scale>
          <a:sx n="83" d="100"/>
          <a:sy n="83" d="100"/>
        </p:scale>
        <p:origin x="14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D61D3B-0CC6-41D5-97B3-E5115DA8FCCE}" type="datetimeFigureOut">
              <a:rPr lang="ru-RU"/>
              <a:pPr>
                <a:defRPr/>
              </a:pPr>
              <a:t>22.08.2018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2C34B3E-3D8C-4EA6-9DC3-DE718E4C7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3ED1C-3D79-4D60-93F5-A2A025BB7D4E}" type="datetime1">
              <a:rPr lang="en-US" altLang="ru-RU"/>
              <a:pPr>
                <a:defRPr/>
              </a:pPr>
              <a:t>8/22/2018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997DA-07FA-45BA-ABB6-3AB20CA238B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4159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C94E-A7BA-421D-BC90-A857DFACAF2C}" type="datetime1">
              <a:rPr lang="en-US" altLang="ru-RU"/>
              <a:pPr>
                <a:defRPr/>
              </a:pPr>
              <a:t>8/22/2018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32273-F8CA-43E1-8202-356CC7209EB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1221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38F71-A73F-4874-B551-191CACBCC221}" type="datetime1">
              <a:rPr lang="en-US" altLang="ru-RU"/>
              <a:pPr>
                <a:defRPr/>
              </a:pPr>
              <a:t>8/22/2018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3407C-40F8-4E3E-93B9-4D7F033976B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7872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B6C48-A15F-4391-9AE1-222CF2E638C8}" type="datetime1">
              <a:rPr lang="en-US" altLang="ru-RU"/>
              <a:pPr>
                <a:defRPr/>
              </a:pPr>
              <a:t>8/22/2018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0685D-5929-45C7-AAF8-C7975849C66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8347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A8924-07E5-4A85-BDAD-D598243260F9}" type="datetime1">
              <a:rPr lang="en-US" altLang="ru-RU"/>
              <a:pPr>
                <a:defRPr/>
              </a:pPr>
              <a:t>8/22/2018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C2FE1-18D4-4B70-B5B5-352734488A8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769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D63DA-C7D7-4952-8667-22A0414E5649}" type="datetime1">
              <a:rPr lang="en-US" altLang="ru-RU"/>
              <a:pPr>
                <a:defRPr/>
              </a:pPr>
              <a:t>8/22/2018</a:t>
            </a:fld>
            <a:endParaRPr lang="en-US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36226-9D06-4E66-B45E-64492A8F024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7006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D4AEB-D8D4-479A-A4E1-E69942EC679A}" type="datetime1">
              <a:rPr lang="en-US" altLang="ru-RU"/>
              <a:pPr>
                <a:defRPr/>
              </a:pPr>
              <a:t>8/22/2018</a:t>
            </a:fld>
            <a:endParaRPr lang="en-US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0B5D0-A448-41EE-A954-C38324257A9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7547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FFA3D-ED91-463A-A347-892CAA061E25}" type="datetime1">
              <a:rPr lang="en-US" altLang="ru-RU"/>
              <a:pPr>
                <a:defRPr/>
              </a:pPr>
              <a:t>8/22/2018</a:t>
            </a:fld>
            <a:endParaRPr lang="en-US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970DA-A764-4E55-ABBF-C589B7461AA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743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EAEBE-7DBD-468F-B0DE-CE84DB5D68C4}" type="datetime1">
              <a:rPr lang="en-US" altLang="ru-RU"/>
              <a:pPr>
                <a:defRPr/>
              </a:pPr>
              <a:t>8/22/2018</a:t>
            </a:fld>
            <a:endParaRPr lang="en-US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299A-7EAB-48FE-BA05-2791E8F7182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3294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2D7C8-62B4-4FB6-A9EE-F0C4CAF3FECD}" type="datetime1">
              <a:rPr lang="en-US" altLang="ru-RU"/>
              <a:pPr>
                <a:defRPr/>
              </a:pPr>
              <a:t>8/22/2018</a:t>
            </a:fld>
            <a:endParaRPr lang="en-US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B705-CBDA-4BA0-9822-612376493C9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59382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99150-0EAD-44FD-B888-E4758F9053DC}" type="datetime1">
              <a:rPr lang="en-US" altLang="ru-RU"/>
              <a:pPr>
                <a:defRPr/>
              </a:pPr>
              <a:t>8/22/2018</a:t>
            </a:fld>
            <a:endParaRPr lang="en-US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DD6D-2423-4A74-B67A-D7C8B76727B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5521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title style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Click to edit Master text styles</a:t>
            </a:r>
          </a:p>
          <a:p>
            <a:pPr lvl="1"/>
            <a:r>
              <a:rPr lang="ru-RU" altLang="ru-RU"/>
              <a:t>Second level</a:t>
            </a:r>
          </a:p>
          <a:p>
            <a:pPr lvl="2"/>
            <a:r>
              <a:rPr lang="ru-RU" altLang="ru-RU"/>
              <a:t>Third level</a:t>
            </a:r>
          </a:p>
          <a:p>
            <a:pPr lvl="3"/>
            <a:r>
              <a:rPr lang="ru-RU" altLang="ru-RU"/>
              <a:t>Fourth level</a:t>
            </a:r>
          </a:p>
          <a:p>
            <a:pPr lvl="4"/>
            <a:r>
              <a:rPr lang="ru-RU" altLang="ru-RU"/>
              <a:t>Fifth level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E726219-8423-4F81-A379-9F250AB067E6}" type="datetime1">
              <a:rPr lang="en-US" altLang="ru-RU"/>
              <a:pPr>
                <a:defRPr/>
              </a:pPr>
              <a:t>8/22/2018</a:t>
            </a:fld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8006830-9A94-4524-8C0B-C15B4CD57D7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7;&#1088;&#1086;&#1092;&#1089;&#1090;&#1072;&#1085;&#1076;&#1072;&#1088;&#1090;&#1087;&#1077;&#1076;&#1072;&#1075;&#1086;&#1075;&#1072;.&#1088;&#1092;/" TargetMode="External"/><Relationship Id="rId2" Type="http://schemas.openxmlformats.org/officeDocument/2006/relationships/hyperlink" Target="http://www.rospsy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69" y="3520895"/>
            <a:ext cx="8424862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порядке проведения конкурсных испытаний 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экспертного и финального туров федерального этапа Конкурса»</a:t>
            </a:r>
          </a:p>
          <a:p>
            <a:pPr algn="ctr" eaLnBrk="1" hangingPunct="1"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Леонова Олеся Игоревна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Исполнительный директор Федерации психологов образования России, ведущий аналитик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«Московский государственный психолого-педагогический университет»</a:t>
            </a:r>
          </a:p>
        </p:txBody>
      </p:sp>
      <p:sp>
        <p:nvSpPr>
          <p:cNvPr id="307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75D13E-3216-4F25-8026-A2B6504A00CF}" type="slidenum">
              <a:rPr lang="en-US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ru-RU" sz="1200">
              <a:solidFill>
                <a:srgbClr val="898989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2DCE8FC-AAD5-49A2-B07F-8832914ACE6B}"/>
              </a:ext>
            </a:extLst>
          </p:cNvPr>
          <p:cNvSpPr/>
          <p:nvPr/>
        </p:nvSpPr>
        <p:spPr>
          <a:xfrm>
            <a:off x="402663" y="1935974"/>
            <a:ext cx="8313738" cy="158492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</a:p>
          <a:p>
            <a:pPr algn="ctr" eaLnBrk="1" hangingPunct="1">
              <a:defRPr/>
            </a:pPr>
            <a:endParaRPr lang="ru-RU" sz="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ФЕДЕРАЛЬНОГО ЭТАПА ВСЕРОССИЙСКОГО КОНКУРСА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МАСТЕРСТВА «ПЕДАГОГ-ПСИХОЛОГ РОССИИ – 2018</a:t>
            </a:r>
          </a:p>
          <a:p>
            <a:pPr algn="ctr" eaLnBrk="1" hangingPunct="1">
              <a:defRPr/>
            </a:pPr>
            <a:endParaRPr lang="ru-RU" sz="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23 августа  2018 г.</a:t>
            </a:r>
          </a:p>
          <a:p>
            <a:pPr algn="ctr" eaLnBrk="1" hangingPunct="1">
              <a:defRPr/>
            </a:pPr>
            <a:endParaRPr lang="ru-RU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6E514-2C57-411F-84CB-D36D985B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50" y="832743"/>
            <a:ext cx="6581239" cy="457199"/>
          </a:xfrm>
        </p:spPr>
        <p:txBody>
          <a:bodyPr/>
          <a:lstStyle/>
          <a:p>
            <a:r>
              <a:rPr lang="ru-RU" sz="2800" dirty="0">
                <a:latin typeface="Constantia" panose="02030602050306030303" pitchFamily="18" charset="0"/>
              </a:rPr>
              <a:t>Требования к конкурсным работам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6D1E34-314A-46B6-BDB3-ED63D8BA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0685D-5929-45C7-AAF8-C7975849C663}" type="slidenum">
              <a:rPr lang="en-US" altLang="ru-RU" smtClean="0"/>
              <a:pPr>
                <a:defRPr/>
              </a:pPr>
              <a:t>10</a:t>
            </a:fld>
            <a:endParaRPr lang="en-US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D3BCC3-CFAB-4513-AD57-A8E6F75F6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199" y="89354"/>
            <a:ext cx="2696755" cy="89891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A03A5E-029D-4AEF-A088-71556499DF13}"/>
              </a:ext>
            </a:extLst>
          </p:cNvPr>
          <p:cNvSpPr/>
          <p:nvPr/>
        </p:nvSpPr>
        <p:spPr>
          <a:xfrm>
            <a:off x="447150" y="1591614"/>
            <a:ext cx="8003232" cy="38893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Визитная карточка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Видеоролик, представляющий педагога-психолога, рассказывающий об опыте реализации психолого-педагогической практики и/или инновационной технологии  оказания психолого-педагогической помощи участникам образовательных отношений, осуществляемых в рамках профессиональной деятельности Конкурсанта в соответствии с требованиями профессионального стандарта «Педагог-психолог (психолог в сфере образования)».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Формат: видеоролик продолжительностью не более трех минут с возможностью воспроизведения на большом количестве современных цифровых устройств: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AVI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MPEG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MKV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WMV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FLV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FullHD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и др.; качество не ниже 360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px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видеоролик должен быть оформлен информационной заставкой с указанием имени участника, региона и организации, которую он представляет.</a:t>
            </a:r>
          </a:p>
        </p:txBody>
      </p:sp>
    </p:spTree>
    <p:extLst>
      <p:ext uri="{BB962C8B-B14F-4D97-AF65-F5344CB8AC3E}">
        <p14:creationId xmlns:p14="http://schemas.microsoft.com/office/powerpoint/2010/main" val="4140868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6E514-2C57-411F-84CB-D36D985B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49895"/>
            <a:ext cx="6581239" cy="457199"/>
          </a:xfrm>
        </p:spPr>
        <p:txBody>
          <a:bodyPr/>
          <a:lstStyle/>
          <a:p>
            <a:r>
              <a:rPr lang="ru-RU" sz="2800" dirty="0">
                <a:latin typeface="Constantia" panose="02030602050306030303" pitchFamily="18" charset="0"/>
              </a:rPr>
              <a:t>Требования к конкурсным работам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6D1E34-314A-46B6-BDB3-ED63D8BA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0685D-5929-45C7-AAF8-C7975849C663}" type="slidenum">
              <a:rPr lang="en-US" altLang="ru-RU" smtClean="0"/>
              <a:pPr>
                <a:defRPr/>
              </a:pPr>
              <a:t>11</a:t>
            </a:fld>
            <a:endParaRPr lang="en-US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D3BCC3-CFAB-4513-AD57-A8E6F75F6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199" y="89354"/>
            <a:ext cx="2696755" cy="89891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A03A5E-029D-4AEF-A088-71556499DF13}"/>
              </a:ext>
            </a:extLst>
          </p:cNvPr>
          <p:cNvSpPr/>
          <p:nvPr/>
        </p:nvSpPr>
        <p:spPr>
          <a:xfrm>
            <a:off x="467544" y="1753237"/>
            <a:ext cx="6840760" cy="26152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Профессиональный квест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Формат: участник должен подготовить документ «Психологическое заключение» на основе анализа данных протокола психодиагностического обследования.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 детей и проблематика задач для заданий конкурсного испытания определяются Оргкомитетом Конкурса в соответствии с номинациями, утвержденными по предложениям Экспертной комиссии Конкурса. </a:t>
            </a:r>
          </a:p>
        </p:txBody>
      </p:sp>
    </p:spTree>
    <p:extLst>
      <p:ext uri="{BB962C8B-B14F-4D97-AF65-F5344CB8AC3E}">
        <p14:creationId xmlns:p14="http://schemas.microsoft.com/office/powerpoint/2010/main" val="689450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6E514-2C57-411F-84CB-D36D985B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84" y="1243449"/>
            <a:ext cx="6581239" cy="457199"/>
          </a:xfrm>
        </p:spPr>
        <p:txBody>
          <a:bodyPr/>
          <a:lstStyle/>
          <a:p>
            <a:r>
              <a:rPr lang="ru-RU" sz="2800" dirty="0">
                <a:latin typeface="Constantia" panose="02030602050306030303" pitchFamily="18" charset="0"/>
              </a:rPr>
              <a:t>Требования к конкурсным работам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6D1E34-314A-46B6-BDB3-ED63D8BA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0685D-5929-45C7-AAF8-C7975849C663}" type="slidenum">
              <a:rPr lang="en-US" altLang="ru-RU" smtClean="0"/>
              <a:pPr>
                <a:defRPr/>
              </a:pPr>
              <a:t>12</a:t>
            </a:fld>
            <a:endParaRPr lang="en-US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D3BCC3-CFAB-4513-AD57-A8E6F75F6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199" y="89354"/>
            <a:ext cx="2696755" cy="89891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A03A5E-029D-4AEF-A088-71556499DF13}"/>
              </a:ext>
            </a:extLst>
          </p:cNvPr>
          <p:cNvSpPr/>
          <p:nvPr/>
        </p:nvSpPr>
        <p:spPr>
          <a:xfrm>
            <a:off x="570384" y="1962124"/>
            <a:ext cx="8003232" cy="29337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Мастер-класс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Формат: публичное выступление перед коллегами и членами Экспертной комиссии в своей подгруппе, демонстрирующее опыт реализации психолого-педагогической практики и/или инновационной технологии оказания психолого-педагогической помощи участникам образовательных отношений, осуществляемых в рамках профессиональной деятельности Конкурсанта.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Тема мастер-класса определяется участником самостоятельно.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Регламент: 15 минут на выступление участника, 5 минут на вопросы членов Экспертной комиссии.</a:t>
            </a:r>
          </a:p>
        </p:txBody>
      </p:sp>
    </p:spTree>
    <p:extLst>
      <p:ext uri="{BB962C8B-B14F-4D97-AF65-F5344CB8AC3E}">
        <p14:creationId xmlns:p14="http://schemas.microsoft.com/office/powerpoint/2010/main" val="3892115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6E514-2C57-411F-84CB-D36D985B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84" y="1243449"/>
            <a:ext cx="6581239" cy="457199"/>
          </a:xfrm>
        </p:spPr>
        <p:txBody>
          <a:bodyPr/>
          <a:lstStyle/>
          <a:p>
            <a:r>
              <a:rPr lang="ru-RU" sz="2800" dirty="0">
                <a:latin typeface="Constantia" panose="02030602050306030303" pitchFamily="18" charset="0"/>
              </a:rPr>
              <a:t>Требования к конкурсным работам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6D1E34-314A-46B6-BDB3-ED63D8BA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0685D-5929-45C7-AAF8-C7975849C663}" type="slidenum">
              <a:rPr lang="en-US" altLang="ru-RU" smtClean="0"/>
              <a:pPr>
                <a:defRPr/>
              </a:pPr>
              <a:t>13</a:t>
            </a:fld>
            <a:endParaRPr lang="en-US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D3BCC3-CFAB-4513-AD57-A8E6F75F6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199" y="89354"/>
            <a:ext cx="2696755" cy="89891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A03A5E-029D-4AEF-A088-71556499DF13}"/>
              </a:ext>
            </a:extLst>
          </p:cNvPr>
          <p:cNvSpPr/>
          <p:nvPr/>
        </p:nvSpPr>
        <p:spPr>
          <a:xfrm>
            <a:off x="570384" y="1962124"/>
            <a:ext cx="8003232" cy="325230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Профессиональный кейс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Формат: участник должен решить профессиональный кейс и презентовать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его без использования мультимедийных средств.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Кейс будет включать психолого-педагогические задачу одного из трех типов: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направленная на анализ и оценку проблемных психолого-педагогических ситуаций;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направленная на решение проблем и принятие решений;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иллюстрирующая психолого-педагогическую проблему, решение или концепцию в целом</a:t>
            </a:r>
          </a:p>
        </p:txBody>
      </p:sp>
    </p:spTree>
    <p:extLst>
      <p:ext uri="{BB962C8B-B14F-4D97-AF65-F5344CB8AC3E}">
        <p14:creationId xmlns:p14="http://schemas.microsoft.com/office/powerpoint/2010/main" val="2509370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hlinkClick r:id="rId2"/>
            </a:endParaRPr>
          </a:p>
          <a:p>
            <a:r>
              <a:rPr lang="en-US" dirty="0">
                <a:hlinkClick r:id="rId2"/>
              </a:rPr>
              <a:t>http://www.rospsy.ru</a:t>
            </a:r>
            <a:endParaRPr lang="ru-RU" dirty="0"/>
          </a:p>
          <a:p>
            <a:r>
              <a:rPr lang="en-US" dirty="0">
                <a:hlinkClick r:id="rId3"/>
              </a:rPr>
              <a:t>http://</a:t>
            </a:r>
            <a:r>
              <a:rPr lang="ru-RU" dirty="0" err="1">
                <a:hlinkClick r:id="rId3"/>
              </a:rPr>
              <a:t>педагогпсихолог.рф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997DA-07FA-45BA-ABB6-3AB20CA238BD}" type="slidenum">
              <a:rPr lang="en-US" altLang="ru-RU" smtClean="0"/>
              <a:pPr>
                <a:defRPr/>
              </a:pPr>
              <a:t>14</a:t>
            </a:fld>
            <a:endParaRPr lang="en-US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8832B-5BFB-4361-8F85-436B7B8F8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75" y="145020"/>
            <a:ext cx="8229600" cy="1143000"/>
          </a:xfrm>
        </p:spPr>
        <p:txBody>
          <a:bodyPr/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 этапы проведения Конкурса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10F8AE-607E-4DA9-9AFE-88AE493F1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31" y="1285729"/>
            <a:ext cx="8523049" cy="542184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этап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(региональный). Проводится организационными комитетами региональных конкурсов профессионального мастерства «Педагог-психолог – 2018».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проведения: не позднее 28 сентября 2018 г.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проведения: субъекты Российской Федерации.</a:t>
            </a:r>
          </a:p>
          <a:p>
            <a:pPr marL="0" indent="0"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этап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(федеральный) включает два тура.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(экспертный) тур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Общероссийской общественной организацией «Федерация психологов образования России».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проведения: 9 - 14 октября 2018 г.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проведения: город Москва.</a:t>
            </a:r>
          </a:p>
          <a:p>
            <a:pPr marL="0" indent="0">
              <a:buNone/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(финальный) тур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Министерством образования и науки Российской Федерации.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проведения: 15 – 16  октября 2018 г.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проведения: город Москва.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5454EB-1C75-41FC-9C01-A999DF5F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0685D-5929-45C7-AAF8-C7975849C663}" type="slidenum">
              <a:rPr lang="en-US" altLang="ru-RU" smtClean="0"/>
              <a:pPr>
                <a:defRPr/>
              </a:pPr>
              <a:t>2</a:t>
            </a:fld>
            <a:endParaRPr lang="en-US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73CAB0B-BA0E-47C5-B63C-DA271E7AD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13533"/>
            <a:ext cx="2897910" cy="96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4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8832B-5BFB-4361-8F85-436B7B8F8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75" y="145020"/>
            <a:ext cx="8229600" cy="1143000"/>
          </a:xfrm>
        </p:spPr>
        <p:txBody>
          <a:bodyPr/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 проведении конкурса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FC9482E-9489-497B-A2E8-DE2E963D9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017" r="20907"/>
          <a:stretch/>
        </p:blipFill>
        <p:spPr>
          <a:xfrm>
            <a:off x="151866" y="1052736"/>
            <a:ext cx="8840267" cy="45005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5454EB-1C75-41FC-9C01-A999DF5F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0685D-5929-45C7-AAF8-C7975849C663}" type="slidenum">
              <a:rPr lang="en-US" altLang="ru-RU" smtClean="0"/>
              <a:pPr>
                <a:defRPr/>
              </a:pPr>
              <a:t>3</a:t>
            </a:fld>
            <a:endParaRPr lang="en-US" alt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51C69C9-B1CC-4D47-BECB-7A049657AEB7}"/>
              </a:ext>
            </a:extLst>
          </p:cNvPr>
          <p:cNvCxnSpPr/>
          <p:nvPr/>
        </p:nvCxnSpPr>
        <p:spPr>
          <a:xfrm>
            <a:off x="2411760" y="4149080"/>
            <a:ext cx="0" cy="151216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B914EB5-9CED-4FD3-AB76-DEA38C3652B3}"/>
              </a:ext>
            </a:extLst>
          </p:cNvPr>
          <p:cNvCxnSpPr>
            <a:cxnSpLocks/>
          </p:cNvCxnSpPr>
          <p:nvPr/>
        </p:nvCxnSpPr>
        <p:spPr>
          <a:xfrm>
            <a:off x="2411760" y="4149080"/>
            <a:ext cx="627504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81BCFBA-1DB9-4036-B21B-AE5280B379DC}"/>
              </a:ext>
            </a:extLst>
          </p:cNvPr>
          <p:cNvCxnSpPr/>
          <p:nvPr/>
        </p:nvCxnSpPr>
        <p:spPr>
          <a:xfrm>
            <a:off x="8664778" y="4149080"/>
            <a:ext cx="0" cy="1512168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534E63E-BCFC-4D15-BD68-007E1C7302AC}"/>
              </a:ext>
            </a:extLst>
          </p:cNvPr>
          <p:cNvCxnSpPr>
            <a:cxnSpLocks/>
          </p:cNvCxnSpPr>
          <p:nvPr/>
        </p:nvCxnSpPr>
        <p:spPr>
          <a:xfrm>
            <a:off x="2411760" y="5677055"/>
            <a:ext cx="627504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C4A30B53-38EC-4F36-99CF-E3EE12D0919F}"/>
              </a:ext>
            </a:extLst>
          </p:cNvPr>
          <p:cNvCxnSpPr>
            <a:cxnSpLocks/>
          </p:cNvCxnSpPr>
          <p:nvPr/>
        </p:nvCxnSpPr>
        <p:spPr>
          <a:xfrm>
            <a:off x="755576" y="2924944"/>
            <a:ext cx="648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845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8832B-5BFB-4361-8F85-436B7B8F8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80" y="131023"/>
            <a:ext cx="8229600" cy="403660"/>
          </a:xfrm>
        </p:spPr>
        <p:txBody>
          <a:bodyPr/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Ежедневный план проведения мероприятий Конкурса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10F8AE-607E-4DA9-9AFE-88AE493F1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590803"/>
            <a:ext cx="8856983" cy="613067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5454EB-1C75-41FC-9C01-A999DF5F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0685D-5929-45C7-AAF8-C7975849C663}" type="slidenum">
              <a:rPr lang="en-US" altLang="ru-RU" smtClean="0"/>
              <a:pPr>
                <a:defRPr/>
              </a:pPr>
              <a:t>4</a:t>
            </a:fld>
            <a:endParaRPr lang="en-US" alt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F4935B3-6EC6-4174-A571-3EA40CF41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485205"/>
              </p:ext>
            </p:extLst>
          </p:nvPr>
        </p:nvGraphicFramePr>
        <p:xfrm>
          <a:off x="215516" y="631794"/>
          <a:ext cx="8712968" cy="60486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712968">
                  <a:extLst>
                    <a:ext uri="{9D8B030D-6E8A-4147-A177-3AD203B41FA5}">
                      <a16:colId xmlns:a16="http://schemas.microsoft.com/office/drawing/2014/main" val="3922863085"/>
                    </a:ext>
                  </a:extLst>
                </a:gridCol>
              </a:tblGrid>
              <a:tr h="710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630555" algn="l"/>
                        </a:tabLst>
                      </a:pPr>
                      <a:r>
                        <a:rPr lang="x-none" sz="1250" dirty="0">
                          <a:effectLst/>
                          <a:latin typeface="Constantia" panose="02030602050306030303" pitchFamily="18" charset="0"/>
                        </a:rPr>
                        <a:t>9 октября 2018 г., 10:00 –18:00</a:t>
                      </a:r>
                      <a:r>
                        <a:rPr lang="ru-RU" sz="1250" dirty="0">
                          <a:effectLst/>
                          <a:latin typeface="Constantia" panose="02030602050306030303" pitchFamily="18" charset="0"/>
                        </a:rPr>
                        <a:t>, </a:t>
                      </a:r>
                      <a:r>
                        <a:rPr lang="x-none" sz="1250" dirty="0">
                          <a:effectLst/>
                          <a:latin typeface="Constantia" panose="02030602050306030303" pitchFamily="18" charset="0"/>
                        </a:rPr>
                        <a:t>ФГБОУ ВО «Московский государственный психолого-педагогический университет», г. Москва, ул. Сретенка, 29</a:t>
                      </a:r>
                      <a:r>
                        <a:rPr lang="ru-RU" sz="1250" dirty="0">
                          <a:effectLst/>
                          <a:latin typeface="Constantia" panose="02030602050306030303" pitchFamily="18" charset="0"/>
                        </a:rPr>
                        <a:t> </a:t>
                      </a:r>
                      <a:r>
                        <a:rPr lang="x-none" sz="1250" dirty="0">
                          <a:effectLst/>
                          <a:latin typeface="Constantia" panose="02030602050306030303" pitchFamily="18" charset="0"/>
                        </a:rPr>
                        <a:t>Работа экспертной комиссии по оценке конкурсных работ заочного конкурсного испытания «Характеристика профессиональной деятельности» экспертного тура федерального этапа Конкурса</a:t>
                      </a:r>
                      <a:endParaRPr lang="ru-RU" sz="1250" dirty="0">
                        <a:effectLst/>
                        <a:latin typeface="Constantia" panose="02030602050306030303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tabLst>
                          <a:tab pos="630555" algn="l"/>
                        </a:tabLst>
                      </a:pPr>
                      <a:r>
                        <a:rPr lang="x-none" sz="125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50" dirty="0"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8" marR="35318" marT="0" marB="0"/>
                </a:tc>
                <a:extLst>
                  <a:ext uri="{0D108BD9-81ED-4DB2-BD59-A6C34878D82A}">
                    <a16:rowId xmlns:a16="http://schemas.microsoft.com/office/drawing/2014/main" val="3062107245"/>
                  </a:ext>
                </a:extLst>
              </a:tr>
              <a:tr h="7099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50" dirty="0">
                          <a:effectLst/>
                          <a:latin typeface="Constantia" panose="02030602050306030303" pitchFamily="18" charset="0"/>
                        </a:rPr>
                        <a:t>10 октября 2018 г., 10:00 –18:00, </a:t>
                      </a:r>
                      <a:r>
                        <a:rPr lang="ru-RU" sz="1250" dirty="0" err="1">
                          <a:effectLst/>
                          <a:latin typeface="Constantia" panose="02030602050306030303" pitchFamily="18" charset="0"/>
                        </a:rPr>
                        <a:t>ФГБОУ</a:t>
                      </a:r>
                      <a:r>
                        <a:rPr lang="ru-RU" sz="1250" dirty="0">
                          <a:effectLst/>
                          <a:latin typeface="Constantia" panose="02030602050306030303" pitchFamily="18" charset="0"/>
                        </a:rPr>
                        <a:t> ВО «Московский государственный психолого-педагогический университет», г. Москва, ул. Сретенка, 29, Работа экспертной комиссии по оценке конкурсных работ заочного конкурсного испытания «Визитная карточка» экспертного тура федерального этапа Конкурса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5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50" dirty="0"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8" marR="35318" marT="0" marB="0"/>
                </a:tc>
                <a:extLst>
                  <a:ext uri="{0D108BD9-81ED-4DB2-BD59-A6C34878D82A}">
                    <a16:rowId xmlns:a16="http://schemas.microsoft.com/office/drawing/2014/main" val="612906484"/>
                  </a:ext>
                </a:extLst>
              </a:tr>
              <a:tr h="4406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50" b="1" dirty="0">
                          <a:effectLst/>
                          <a:latin typeface="Constantia" panose="02030602050306030303" pitchFamily="18" charset="0"/>
                        </a:rPr>
                        <a:t>11 октября 2018 г., 10:00 –18:00</a:t>
                      </a:r>
                      <a:r>
                        <a:rPr lang="ru-RU" sz="1250" dirty="0">
                          <a:effectLst/>
                          <a:latin typeface="Constantia" panose="02030602050306030303" pitchFamily="18" charset="0"/>
                        </a:rPr>
                        <a:t>, </a:t>
                      </a:r>
                      <a:r>
                        <a:rPr lang="ru-RU" sz="1250" dirty="0" err="1">
                          <a:effectLst/>
                          <a:latin typeface="Constantia" panose="02030602050306030303" pitchFamily="18" charset="0"/>
                        </a:rPr>
                        <a:t>ФГБНУ</a:t>
                      </a:r>
                      <a:r>
                        <a:rPr lang="ru-RU" sz="1250" dirty="0">
                          <a:effectLst/>
                          <a:latin typeface="Constantia" panose="02030602050306030303" pitchFamily="18" charset="0"/>
                        </a:rPr>
                        <a:t> Психологический институт РАО, г. Москва, ул. Моховая, д. 9 «В», </a:t>
                      </a:r>
                      <a:r>
                        <a:rPr lang="ru-RU" sz="1250" b="1" dirty="0">
                          <a:effectLst/>
                          <a:latin typeface="Constantia" panose="02030602050306030303" pitchFamily="18" charset="0"/>
                        </a:rPr>
                        <a:t>Торжественная церемония открытия Конкурса</a:t>
                      </a:r>
                      <a:r>
                        <a:rPr lang="ru-RU" sz="1250" dirty="0">
                          <a:effectLst/>
                          <a:latin typeface="Constantia" panose="02030602050306030303" pitchFamily="18" charset="0"/>
                        </a:rPr>
                        <a:t>. Процедуры жеребьевки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5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50" dirty="0"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8" marR="35318" marT="0" marB="0"/>
                </a:tc>
                <a:extLst>
                  <a:ext uri="{0D108BD9-81ED-4DB2-BD59-A6C34878D82A}">
                    <a16:rowId xmlns:a16="http://schemas.microsoft.com/office/drawing/2014/main" val="195031819"/>
                  </a:ext>
                </a:extLst>
              </a:tr>
              <a:tr h="8120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50" b="1" dirty="0">
                          <a:effectLst/>
                          <a:latin typeface="Constantia" panose="02030602050306030303" pitchFamily="18" charset="0"/>
                        </a:rPr>
                        <a:t>12 октября 2018 г. 10:00 –18:00 </a:t>
                      </a:r>
                      <a:r>
                        <a:rPr lang="ru-RU" sz="1250" dirty="0" err="1">
                          <a:effectLst/>
                          <a:latin typeface="Constantia" panose="02030602050306030303" pitchFamily="18" charset="0"/>
                        </a:rPr>
                        <a:t>ФГБОУ</a:t>
                      </a:r>
                      <a:r>
                        <a:rPr lang="ru-RU" sz="1250" dirty="0">
                          <a:effectLst/>
                          <a:latin typeface="Constantia" panose="02030602050306030303" pitchFamily="18" charset="0"/>
                        </a:rPr>
                        <a:t> ВО «Московский государственный психолого-педагогический университет», г. Москва, ул. Сретенка, 29 </a:t>
                      </a:r>
                      <a:r>
                        <a:rPr lang="ru-RU" sz="1250" b="1" dirty="0">
                          <a:effectLst/>
                          <a:latin typeface="Constantia" panose="02030602050306030303" pitchFamily="18" charset="0"/>
                        </a:rPr>
                        <a:t>Проведение конкурсного испытания «Профессиональный квест» </a:t>
                      </a:r>
                      <a:r>
                        <a:rPr lang="ru-RU" sz="1250" dirty="0">
                          <a:effectLst/>
                          <a:latin typeface="Constantia" panose="02030602050306030303" pitchFamily="18" charset="0"/>
                        </a:rPr>
                        <a:t>экспертного тура федерального этапа Конкурса. Проведение мастер-класса для участников Конкурса.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5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50" dirty="0"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8" marR="35318" marT="0" marB="0"/>
                </a:tc>
                <a:extLst>
                  <a:ext uri="{0D108BD9-81ED-4DB2-BD59-A6C34878D82A}">
                    <a16:rowId xmlns:a16="http://schemas.microsoft.com/office/drawing/2014/main" val="3175830170"/>
                  </a:ext>
                </a:extLst>
              </a:tr>
              <a:tr h="7099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50" b="1" dirty="0">
                          <a:effectLst/>
                          <a:latin typeface="Constantia" panose="02030602050306030303" pitchFamily="18" charset="0"/>
                        </a:rPr>
                        <a:t>13 октября 2018 г. 10:00 –18:00 </a:t>
                      </a:r>
                      <a:r>
                        <a:rPr lang="ru-RU" sz="1250" dirty="0">
                          <a:effectLst/>
                          <a:latin typeface="Constantia" panose="02030602050306030303" pitchFamily="18" charset="0"/>
                        </a:rPr>
                        <a:t>Федеральный ресурсный центр по организации комплексного сопровождения детей с расстройствами аутистического спектра, г. Москва, ул. </a:t>
                      </a:r>
                      <a:r>
                        <a:rPr lang="ru-RU" sz="1250" dirty="0" err="1">
                          <a:effectLst/>
                          <a:latin typeface="Constantia" panose="02030602050306030303" pitchFamily="18" charset="0"/>
                        </a:rPr>
                        <a:t>Кашенкин</a:t>
                      </a:r>
                      <a:r>
                        <a:rPr lang="ru-RU" sz="1250" dirty="0">
                          <a:effectLst/>
                          <a:latin typeface="Constantia" panose="02030602050306030303" pitchFamily="18" charset="0"/>
                        </a:rPr>
                        <a:t> Луг, д. 7 </a:t>
                      </a:r>
                      <a:r>
                        <a:rPr lang="ru-RU" sz="1250" b="1" dirty="0">
                          <a:effectLst/>
                          <a:latin typeface="Constantia" panose="02030602050306030303" pitchFamily="18" charset="0"/>
                        </a:rPr>
                        <a:t>Проведение конкурсного испытания «Мастер-класс</a:t>
                      </a:r>
                      <a:r>
                        <a:rPr lang="ru-RU" sz="1250" dirty="0">
                          <a:effectLst/>
                          <a:latin typeface="Constantia" panose="02030602050306030303" pitchFamily="18" charset="0"/>
                        </a:rPr>
                        <a:t>» экспертного тура федерального этапа Конкурса.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5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50" dirty="0"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8" marR="35318" marT="0" marB="0"/>
                </a:tc>
                <a:extLst>
                  <a:ext uri="{0D108BD9-81ED-4DB2-BD59-A6C34878D82A}">
                    <a16:rowId xmlns:a16="http://schemas.microsoft.com/office/drawing/2014/main" val="1679292788"/>
                  </a:ext>
                </a:extLst>
              </a:tr>
              <a:tr h="5320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50" b="1" dirty="0">
                          <a:effectLst/>
                          <a:latin typeface="Constantia" panose="02030602050306030303" pitchFamily="18" charset="0"/>
                        </a:rPr>
                        <a:t>14 октября 2018 г. 10:00 –18:00 </a:t>
                      </a:r>
                      <a:r>
                        <a:rPr lang="ru-RU" sz="1250" dirty="0" err="1">
                          <a:effectLst/>
                          <a:latin typeface="Constantia" panose="02030602050306030303" pitchFamily="18" charset="0"/>
                        </a:rPr>
                        <a:t>ФГБОУ</a:t>
                      </a:r>
                      <a:r>
                        <a:rPr lang="ru-RU" sz="1250" dirty="0">
                          <a:effectLst/>
                          <a:latin typeface="Constantia" panose="02030602050306030303" pitchFamily="18" charset="0"/>
                        </a:rPr>
                        <a:t> ВО «Московский государственный психолого-педагогический университет», г. Москва, ул. Сретенка, 29 </a:t>
                      </a:r>
                      <a:r>
                        <a:rPr lang="ru-RU" sz="1250" b="1" dirty="0">
                          <a:effectLst/>
                          <a:latin typeface="Constantia" panose="02030602050306030303" pitchFamily="18" charset="0"/>
                        </a:rPr>
                        <a:t>Подведение итогов экспертного тура федерального этапа Конкурса</a:t>
                      </a:r>
                      <a:r>
                        <a:rPr lang="ru-RU" sz="1250" dirty="0">
                          <a:effectLst/>
                          <a:latin typeface="Constantia" panose="02030602050306030303" pitchFamily="18" charset="0"/>
                        </a:rPr>
                        <a:t>. Проведение мастер-класса для участников Конкурса</a:t>
                      </a:r>
                      <a:endParaRPr lang="ru-RU" sz="1250" dirty="0"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8" marR="35318" marT="0" marB="0"/>
                </a:tc>
                <a:extLst>
                  <a:ext uri="{0D108BD9-81ED-4DB2-BD59-A6C34878D82A}">
                    <a16:rowId xmlns:a16="http://schemas.microsoft.com/office/drawing/2014/main" val="1647186144"/>
                  </a:ext>
                </a:extLst>
              </a:tr>
              <a:tr h="8842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5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50" b="1" dirty="0">
                          <a:effectLst/>
                          <a:latin typeface="Constantia" panose="02030602050306030303" pitchFamily="18" charset="0"/>
                        </a:rPr>
                        <a:t>15 октября 2018 г. 10:00 –18:00 </a:t>
                      </a:r>
                      <a:r>
                        <a:rPr lang="ru-RU" sz="1250" dirty="0" err="1">
                          <a:effectLst/>
                          <a:latin typeface="Constantia" panose="02030602050306030303" pitchFamily="18" charset="0"/>
                        </a:rPr>
                        <a:t>ФГБОУ</a:t>
                      </a:r>
                      <a:r>
                        <a:rPr lang="ru-RU" sz="1250" dirty="0">
                          <a:effectLst/>
                          <a:latin typeface="Constantia" panose="02030602050306030303" pitchFamily="18" charset="0"/>
                        </a:rPr>
                        <a:t> ВО «Московский государственный психолого-педагогический университет», г. Москва, ул. Сретенка, 29 </a:t>
                      </a:r>
                      <a:r>
                        <a:rPr lang="ru-RU" sz="1250" b="1" dirty="0">
                          <a:effectLst/>
                          <a:latin typeface="Constantia" panose="02030602050306030303" pitchFamily="18" charset="0"/>
                        </a:rPr>
                        <a:t>Проведение конкурсного испытания «Профессиональные кейсы»</a:t>
                      </a:r>
                      <a:r>
                        <a:rPr lang="ru-RU" sz="1250" dirty="0">
                          <a:effectLst/>
                          <a:latin typeface="Constantia" panose="02030602050306030303" pitchFamily="18" charset="0"/>
                        </a:rPr>
                        <a:t> финального тура федерального этапа Конкурса. Проведение мастер-класса для участников Конкурса.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5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250" dirty="0"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8" marR="35318" marT="0" marB="0"/>
                </a:tc>
                <a:extLst>
                  <a:ext uri="{0D108BD9-81ED-4DB2-BD59-A6C34878D82A}">
                    <a16:rowId xmlns:a16="http://schemas.microsoft.com/office/drawing/2014/main" val="4230313680"/>
                  </a:ext>
                </a:extLst>
              </a:tr>
              <a:tr h="5320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250" b="1" dirty="0">
                          <a:effectLst/>
                          <a:latin typeface="Constantia" panose="02030602050306030303" pitchFamily="18" charset="0"/>
                        </a:rPr>
                        <a:t>16 октября 2018 г. 10:00 –14:00 </a:t>
                      </a:r>
                      <a:r>
                        <a:rPr lang="ru-RU" sz="1250" dirty="0">
                          <a:effectLst/>
                          <a:latin typeface="Constantia" panose="02030602050306030303" pitchFamily="18" charset="0"/>
                        </a:rPr>
                        <a:t>Министерство образования и науки Российской Федерации (по согласованию) </a:t>
                      </a:r>
                      <a:r>
                        <a:rPr lang="ru-RU" sz="1250" b="1" dirty="0">
                          <a:effectLst/>
                          <a:latin typeface="Constantia" panose="02030602050306030303" pitchFamily="18" charset="0"/>
                        </a:rPr>
                        <a:t>Торжественная Церемония закрытия Конкурса</a:t>
                      </a:r>
                      <a:r>
                        <a:rPr lang="ru-RU" sz="1250" dirty="0">
                          <a:effectLst/>
                          <a:latin typeface="Constantia" panose="02030602050306030303" pitchFamily="18" charset="0"/>
                        </a:rPr>
                        <a:t>. Объявление победителя и лауреатов Конкурса. Награждение лауреатов Конкурса</a:t>
                      </a:r>
                      <a:endParaRPr lang="ru-RU" sz="1250" dirty="0">
                        <a:effectLst/>
                        <a:latin typeface="Constantia" panose="0203060205030603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18" marR="35318" marT="0" marB="0"/>
                </a:tc>
                <a:extLst>
                  <a:ext uri="{0D108BD9-81ED-4DB2-BD59-A6C34878D82A}">
                    <a16:rowId xmlns:a16="http://schemas.microsoft.com/office/drawing/2014/main" val="3220295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230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8832B-5BFB-4361-8F85-436B7B8F8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75" y="145020"/>
            <a:ext cx="8229600" cy="691690"/>
          </a:xfrm>
        </p:spPr>
        <p:txBody>
          <a:bodyPr/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участие в конкурсе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5454EB-1C75-41FC-9C01-A999DF5F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0685D-5929-45C7-AAF8-C7975849C663}" type="slidenum">
              <a:rPr lang="en-US" altLang="ru-RU" smtClean="0"/>
              <a:pPr>
                <a:defRPr/>
              </a:pPr>
              <a:t>5</a:t>
            </a:fld>
            <a:endParaRPr lang="en-US" altLang="ru-RU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E2C82601-CB81-43C1-B2E7-81E28120399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1" t="10542" r="20459" b="9504"/>
          <a:stretch/>
        </p:blipFill>
        <p:spPr bwMode="auto">
          <a:xfrm>
            <a:off x="1209936" y="930663"/>
            <a:ext cx="7034463" cy="50702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0CC7EE8-10DA-4F8A-B993-3AA74D50C30E}"/>
              </a:ext>
            </a:extLst>
          </p:cNvPr>
          <p:cNvCxnSpPr>
            <a:cxnSpLocks/>
          </p:cNvCxnSpPr>
          <p:nvPr/>
        </p:nvCxnSpPr>
        <p:spPr>
          <a:xfrm>
            <a:off x="3059832" y="2708920"/>
            <a:ext cx="5184567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01D2DB1-B30A-40D8-8293-A1576177976C}"/>
              </a:ext>
            </a:extLst>
          </p:cNvPr>
          <p:cNvCxnSpPr>
            <a:cxnSpLocks/>
          </p:cNvCxnSpPr>
          <p:nvPr/>
        </p:nvCxnSpPr>
        <p:spPr>
          <a:xfrm flipH="1">
            <a:off x="3059832" y="2708920"/>
            <a:ext cx="12049" cy="329194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986C557-E0CE-4434-9D41-452E1F43432C}"/>
              </a:ext>
            </a:extLst>
          </p:cNvPr>
          <p:cNvCxnSpPr>
            <a:cxnSpLocks/>
          </p:cNvCxnSpPr>
          <p:nvPr/>
        </p:nvCxnSpPr>
        <p:spPr>
          <a:xfrm flipH="1">
            <a:off x="8223904" y="2704249"/>
            <a:ext cx="12049" cy="329194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12722337-E246-4649-AB78-21CD773938D1}"/>
              </a:ext>
            </a:extLst>
          </p:cNvPr>
          <p:cNvCxnSpPr>
            <a:cxnSpLocks/>
          </p:cNvCxnSpPr>
          <p:nvPr/>
        </p:nvCxnSpPr>
        <p:spPr>
          <a:xfrm>
            <a:off x="3051386" y="5996196"/>
            <a:ext cx="5184567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9D94219-66A9-4C39-8D96-9DA2C0B74A8E}"/>
              </a:ext>
            </a:extLst>
          </p:cNvPr>
          <p:cNvCxnSpPr>
            <a:cxnSpLocks/>
          </p:cNvCxnSpPr>
          <p:nvPr/>
        </p:nvCxnSpPr>
        <p:spPr>
          <a:xfrm>
            <a:off x="2331306" y="2420888"/>
            <a:ext cx="58451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03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8832B-5BFB-4361-8F85-436B7B8F8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0707"/>
            <a:ext cx="8229600" cy="429696"/>
          </a:xfrm>
        </p:spPr>
        <p:txBody>
          <a:bodyPr/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личного кабинета конкурсанта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5454EB-1C75-41FC-9C01-A999DF5F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0685D-5929-45C7-AAF8-C7975849C663}" type="slidenum">
              <a:rPr lang="en-US" altLang="ru-RU" smtClean="0"/>
              <a:pPr>
                <a:defRPr/>
              </a:pPr>
              <a:t>6</a:t>
            </a:fld>
            <a:endParaRPr lang="en-US" alt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CBBAC4-8F6A-47AD-8048-F41D4C7C2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4" t="13601" r="21650" b="37400"/>
          <a:stretch/>
        </p:blipFill>
        <p:spPr>
          <a:xfrm>
            <a:off x="204720" y="2958455"/>
            <a:ext cx="8708710" cy="376302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124D93-C57E-4B4A-A64F-FD49F81BEF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5" t="37943" r="19288" b="17800"/>
          <a:stretch/>
        </p:blipFill>
        <p:spPr>
          <a:xfrm>
            <a:off x="1619672" y="622986"/>
            <a:ext cx="7338793" cy="2297035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FA98B0E-EACD-4966-86F2-E3A8DD111CDA}"/>
              </a:ext>
            </a:extLst>
          </p:cNvPr>
          <p:cNvCxnSpPr/>
          <p:nvPr/>
        </p:nvCxnSpPr>
        <p:spPr>
          <a:xfrm>
            <a:off x="5220072" y="908720"/>
            <a:ext cx="72008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EC4D79A-5237-4857-B921-4DDA6881A402}"/>
              </a:ext>
            </a:extLst>
          </p:cNvPr>
          <p:cNvCxnSpPr>
            <a:cxnSpLocks/>
          </p:cNvCxnSpPr>
          <p:nvPr/>
        </p:nvCxnSpPr>
        <p:spPr>
          <a:xfrm>
            <a:off x="323528" y="4149080"/>
            <a:ext cx="0" cy="69088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7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6E514-2C57-411F-84CB-D36D985B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" y="692696"/>
            <a:ext cx="6581239" cy="457199"/>
          </a:xfrm>
        </p:spPr>
        <p:txBody>
          <a:bodyPr/>
          <a:lstStyle/>
          <a:p>
            <a:r>
              <a:rPr lang="ru-RU" sz="2800" dirty="0">
                <a:latin typeface="Constantia" panose="02030602050306030303" pitchFamily="18" charset="0"/>
              </a:rPr>
              <a:t>Персональные страницы конкурсант</a:t>
            </a:r>
            <a:r>
              <a:rPr lang="ru-RU" sz="2800" dirty="0"/>
              <a:t>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04B425-424A-406B-AFB6-43F1025C8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03" t="10178" r="27626" b="13454"/>
          <a:stretch/>
        </p:blipFill>
        <p:spPr>
          <a:xfrm>
            <a:off x="188307" y="1282569"/>
            <a:ext cx="7344816" cy="542386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6D1E34-314A-46B6-BDB3-ED63D8BA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0685D-5929-45C7-AAF8-C7975849C663}" type="slidenum">
              <a:rPr lang="en-US" altLang="ru-RU" smtClean="0"/>
              <a:pPr>
                <a:defRPr/>
              </a:pPr>
              <a:t>7</a:t>
            </a:fld>
            <a:endParaRPr lang="en-US" alt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D3BCC3-CFAB-4513-AD57-A8E6F75F6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199" y="89354"/>
            <a:ext cx="2696755" cy="89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80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BA1B7BE-0108-444D-98C9-1D8C409A0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5959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описания профессиональной деятельности в профстандарте «Педагог-психолог (психолог в сфере образования)» основана на требованиях Федерального закона №273 от 29 декабря 2012 г. «Об образовании к Российской Федерации», федеральных государственных образовательных стандартов общего образования, и включает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обобщенные трудовые функции «А» и «Б»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C1AE12-0AE9-4442-993F-DA7215114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0685D-5929-45C7-AAF8-C7975849C663}" type="slidenum">
              <a:rPr lang="en-US" altLang="ru-RU" smtClean="0"/>
              <a:pPr>
                <a:defRPr/>
              </a:pPr>
              <a:t>8</a:t>
            </a:fld>
            <a:endParaRPr lang="en-US" altLang="ru-RU" dirty="0"/>
          </a:p>
        </p:txBody>
      </p:sp>
      <p:pic>
        <p:nvPicPr>
          <p:cNvPr id="5" name="Content Placeholder 3" descr="МГППУ_ЛОГО.jpg">
            <a:extLst>
              <a:ext uri="{FF2B5EF4-FFF2-40B4-BE49-F238E27FC236}">
                <a16:creationId xmlns:a16="http://schemas.microsoft.com/office/drawing/2014/main" id="{94D89A5F-33B6-4D29-B1EC-2E2158F04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"/>
            <a:ext cx="17764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59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6E514-2C57-411F-84CB-D36D985B7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54" y="988272"/>
            <a:ext cx="6581239" cy="457199"/>
          </a:xfrm>
        </p:spPr>
        <p:txBody>
          <a:bodyPr/>
          <a:lstStyle/>
          <a:p>
            <a:r>
              <a:rPr lang="ru-RU" sz="2800" dirty="0">
                <a:latin typeface="Constantia" panose="02030602050306030303" pitchFamily="18" charset="0"/>
              </a:rPr>
              <a:t>Требования к конкурсным работам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6D1E34-314A-46B6-BDB3-ED63D8BA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0685D-5929-45C7-AAF8-C7975849C663}" type="slidenum">
              <a:rPr lang="en-US" altLang="ru-RU" smtClean="0"/>
              <a:pPr>
                <a:defRPr/>
              </a:pPr>
              <a:t>9</a:t>
            </a:fld>
            <a:endParaRPr lang="en-US" alt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D3BCC3-CFAB-4513-AD57-A8E6F75F6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199" y="89354"/>
            <a:ext cx="2696755" cy="89891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A03A5E-029D-4AEF-A088-71556499DF13}"/>
              </a:ext>
            </a:extLst>
          </p:cNvPr>
          <p:cNvSpPr/>
          <p:nvPr/>
        </p:nvSpPr>
        <p:spPr>
          <a:xfrm>
            <a:off x="447150" y="1591614"/>
            <a:ext cx="8003232" cy="45264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Характеристика профессиональной деятельности участника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Формат: документ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Microsoft Word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 качестве основных разделов включающий: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о профессиональном образовании и дополнительном профессиональном образовании;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разработанных Конкурсантом локальных или методических документов, медиапродуктов, программ, проектов и др.;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обобщенные итоги профессиональной деятельности Конкурсанта за последние 3 года;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применяемых Конкурсантом психолого-педагогических технологий, методик, программ.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 «Характеристика профессиональной деятельности участника» загружается в личный кабинет участника Конкурса после регистрации на сайте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http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://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педагогпсихолог.рф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7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6148</TotalTime>
  <Words>931</Words>
  <Application>Microsoft Office PowerPoint</Application>
  <PresentationFormat>Экран (4:3)</PresentationFormat>
  <Paragraphs>93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MS PGothic</vt:lpstr>
      <vt:lpstr>Arial</vt:lpstr>
      <vt:lpstr>Calibri</vt:lpstr>
      <vt:lpstr>Constantia</vt:lpstr>
      <vt:lpstr>Times New Roman</vt:lpstr>
      <vt:lpstr>Office Theme</vt:lpstr>
      <vt:lpstr>Презентация PowerPoint</vt:lpstr>
      <vt:lpstr>Сроки и этапы проведения Конкурса</vt:lpstr>
      <vt:lpstr>Документы о проведении конкурса</vt:lpstr>
      <vt:lpstr>Ежедневный план проведения мероприятий Конкурса</vt:lpstr>
      <vt:lpstr>Регистрация на участие в конкурсе</vt:lpstr>
      <vt:lpstr>Создание личного кабинета конкурсанта</vt:lpstr>
      <vt:lpstr>Персональные страницы конкурсантов</vt:lpstr>
      <vt:lpstr>Презентация PowerPoint</vt:lpstr>
      <vt:lpstr>Требования к конкурсным работам</vt:lpstr>
      <vt:lpstr>Требования к конкурсным работам</vt:lpstr>
      <vt:lpstr>Требования к конкурсным работам</vt:lpstr>
      <vt:lpstr>Требования к конкурсным работам</vt:lpstr>
      <vt:lpstr>Требования к конкурсным работам</vt:lpstr>
      <vt:lpstr>Спасибо за внимание!</vt:lpstr>
    </vt:vector>
  </TitlesOfParts>
  <Company>Дома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Пользователь</dc:creator>
  <cp:lastModifiedBy>Олеся Леонова</cp:lastModifiedBy>
  <cp:revision>355</cp:revision>
  <dcterms:created xsi:type="dcterms:W3CDTF">2017-06-01T09:58:13Z</dcterms:created>
  <dcterms:modified xsi:type="dcterms:W3CDTF">2018-08-22T22:03:13Z</dcterms:modified>
</cp:coreProperties>
</file>