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59" r:id="rId7"/>
    <p:sldId id="260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1"/>
  <c:style val="2"/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1"/>
          <c:dPt>
            <c:idx val="1"/>
            <c:invertIfNegative val="1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FA9B-439F-BF29-83E3661DABA3}"/>
              </c:ext>
            </c:extLst>
          </c:dPt>
          <c:dLbls>
            <c:dLbl>
              <c:idx val="0"/>
              <c:layout>
                <c:manualLayout>
                  <c:x val="5.8582865352371782E-3"/>
                  <c:y val="0.12252450138254879"/>
                </c:manualLayout>
              </c:layout>
              <c:showLegendKey val="1"/>
              <c:showVal val="1"/>
              <c:showCatName val="1"/>
              <c:showSerName val="1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A9B-439F-BF29-83E3661DABA3}"/>
                </c:ext>
              </c:extLst>
            </c:dLbl>
            <c:dLbl>
              <c:idx val="1"/>
              <c:layout>
                <c:manualLayout>
                  <c:x val="0"/>
                  <c:y val="0.12812499999999993"/>
                </c:manualLayout>
              </c:layout>
              <c:showLegendKey val="1"/>
              <c:showVal val="1"/>
              <c:showCatName val="1"/>
              <c:showSerName val="1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9B-439F-BF29-83E3661DAB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0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1"/>
            <c:showPercent val="1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9B-439F-BF29-83E3661DABA3}"/>
            </c:ext>
          </c:extLst>
        </c:ser>
        <c:dLbls>
          <c:showLegendKey val="1"/>
          <c:showVal val="1"/>
          <c:showCatName val="1"/>
          <c:showSerName val="1"/>
          <c:showPercent val="1"/>
          <c:showBubbleSize val="1"/>
        </c:dLbls>
        <c:gapWidth val="150"/>
        <c:shape val="box"/>
        <c:axId val="84081664"/>
        <c:axId val="98046720"/>
        <c:axId val="0"/>
      </c:bar3DChart>
      <c:catAx>
        <c:axId val="84081664"/>
        <c:scaling>
          <c:orientation val="minMax"/>
        </c:scaling>
        <c:delete val="1"/>
        <c:axPos val="b"/>
        <c:numFmt formatCode="General" sourceLinked="1"/>
        <c:majorTickMark val="cross"/>
        <c:minorTickMark val="cross"/>
        <c:tickLblPos val="nextTo"/>
        <c:crossAx val="98046720"/>
        <c:crosses val="autoZero"/>
        <c:auto val="1"/>
        <c:lblAlgn val="ctr"/>
        <c:lblOffset val="100"/>
        <c:noMultiLvlLbl val="1"/>
      </c:catAx>
      <c:valAx>
        <c:axId val="98046720"/>
        <c:scaling>
          <c:orientation val="minMax"/>
        </c:scaling>
        <c:delete val="1"/>
        <c:axPos val="l"/>
        <c:majorGridlines/>
        <c:numFmt formatCode="General" sourceLinked="1"/>
        <c:majorTickMark val="cross"/>
        <c:minorTickMark val="cross"/>
        <c:tickLblPos val="nextTo"/>
        <c:crossAx val="84081664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57"/>
            <a:ext cx="9144000" cy="6856485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4500570"/>
            <a:ext cx="8072494" cy="1143008"/>
          </a:xfrm>
        </p:spPr>
        <p:txBody>
          <a:bodyPr>
            <a:normAutofit fontScale="92500" lnSpcReduction="10000"/>
          </a:bodyPr>
          <a:lstStyle/>
          <a:p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Светлана </a:t>
            </a:r>
            <a:r>
              <a:rPr lang="ru-RU" sz="2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Алигарьевна</a:t>
            </a: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Минюрова</a:t>
            </a:r>
            <a:endParaRPr lang="ru-RU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доктор психологических наук, профессор</a:t>
            </a:r>
          </a:p>
          <a:p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Екатеринбург, ФГОБОУ ВО «</a:t>
            </a:r>
            <a:r>
              <a:rPr lang="ru-RU" sz="2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УрГПУ</a:t>
            </a:r>
            <a:r>
              <a:rPr lang="ru-RU" sz="2400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00364" y="500042"/>
            <a:ext cx="3071834" cy="28575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7929618" cy="2786082"/>
          </a:xfrm>
        </p:spPr>
        <p:txBody>
          <a:bodyPr>
            <a:noAutofit/>
          </a:bodyPr>
          <a:lstStyle/>
          <a:p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Рекомендации по подготовке </a:t>
            </a:r>
            <a:b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</a:rPr>
              <a:t>к проведению федерального этапа Всероссийского конкурса профессионального мастерства «Педагог-психолог России – 2018»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09649" y="6305156"/>
            <a:ext cx="1291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23.08.2018 г.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аздел.jpg"/>
          <p:cNvPicPr>
            <a:picLocks noChangeAspect="1"/>
          </p:cNvPicPr>
          <p:nvPr/>
        </p:nvPicPr>
        <p:blipFill>
          <a:blip r:embed="rId2"/>
          <a:srcRect t="5208" b="78125"/>
          <a:stretch>
            <a:fillRect/>
          </a:stretch>
        </p:blipFill>
        <p:spPr bwMode="auto">
          <a:xfrm>
            <a:off x="6350" y="-24"/>
            <a:ext cx="913765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2994" y="-16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Цели конкурса: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6868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Повышение эффективности и качества психолого-педагогического сопровождения при реализации ФГОС общего образования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Рост профессионального мастерства педагогов-психологов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Обмен профессиональным опытом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Презентация лучших региональных практик применения профессионального стандарта педагога-психолога.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аздел.jpg"/>
          <p:cNvPicPr>
            <a:picLocks noChangeAspect="1"/>
          </p:cNvPicPr>
          <p:nvPr/>
        </p:nvPicPr>
        <p:blipFill>
          <a:blip r:embed="rId2"/>
          <a:srcRect t="5208" b="78125"/>
          <a:stretch>
            <a:fillRect/>
          </a:stretch>
        </p:blipFill>
        <p:spPr bwMode="auto">
          <a:xfrm>
            <a:off x="6350" y="-24"/>
            <a:ext cx="913765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2994" y="-16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Количество лауреатов</a:t>
            </a: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57158" y="1500174"/>
          <a:ext cx="8358246" cy="5175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аздел.jpg"/>
          <p:cNvPicPr>
            <a:picLocks noChangeAspect="1"/>
          </p:cNvPicPr>
          <p:nvPr/>
        </p:nvPicPr>
        <p:blipFill>
          <a:blip r:embed="rId2"/>
          <a:srcRect t="5208" b="78125"/>
          <a:stretch>
            <a:fillRect/>
          </a:stretch>
        </p:blipFill>
        <p:spPr bwMode="auto">
          <a:xfrm>
            <a:off x="6350" y="-24"/>
            <a:ext cx="913765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-16"/>
            <a:ext cx="7786742" cy="11430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bg1"/>
                </a:solidFill>
              </a:rPr>
              <a:t>Региональные туры конкурсов 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5500702"/>
            <a:ext cx="842965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Рекомендуем опираться на положение о Всероссийском конкурсе «Педагог-психолог России». 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По итогам конкурса – один победитель, который</a:t>
            </a:r>
            <a:r>
              <a:rPr kumimoji="0" lang="ru-RU" sz="2000" b="1" i="1" u="none" strike="noStrike" cap="none" normalizeH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н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аправляется на Всероссийский этап.</a:t>
            </a:r>
            <a:endParaRPr kumimoji="0" lang="ru-RU" sz="2000" b="1" i="1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5625" t="10833" r="8125" b="59132"/>
          <a:stretch>
            <a:fillRect/>
          </a:stretch>
        </p:blipFill>
        <p:spPr bwMode="auto">
          <a:xfrm>
            <a:off x="71406" y="1285860"/>
            <a:ext cx="8358246" cy="1637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 l="28437" t="10000" r="10156" b="48333"/>
          <a:stretch>
            <a:fillRect/>
          </a:stretch>
        </p:blipFill>
        <p:spPr bwMode="auto">
          <a:xfrm>
            <a:off x="71406" y="3111635"/>
            <a:ext cx="6072230" cy="2317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609851" y="2879268"/>
            <a:ext cx="3462743" cy="1046440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проводятся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8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до 28.09.2018 г.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аздел.jpg"/>
          <p:cNvPicPr>
            <a:picLocks noChangeAspect="1"/>
          </p:cNvPicPr>
          <p:nvPr/>
        </p:nvPicPr>
        <p:blipFill>
          <a:blip r:embed="rId2"/>
          <a:srcRect t="5208" b="78125"/>
          <a:stretch>
            <a:fillRect/>
          </a:stretch>
        </p:blipFill>
        <p:spPr bwMode="auto">
          <a:xfrm>
            <a:off x="6350" y="-24"/>
            <a:ext cx="913765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914432" y="-16"/>
            <a:ext cx="8229600" cy="1143000"/>
          </a:xfrm>
        </p:spPr>
        <p:txBody>
          <a:bodyPr>
            <a:noAutofit/>
          </a:bodyPr>
          <a:lstStyle/>
          <a:p>
            <a:r>
              <a:rPr lang="ru-RU" sz="3500" b="1" dirty="0">
                <a:solidFill>
                  <a:schemeClr val="bg1"/>
                </a:solidFill>
              </a:rPr>
              <a:t>Административная команда</a:t>
            </a: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1500174"/>
            <a:ext cx="8501122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Создание оптимальных материальных условий для подготовки к конкурсу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Обеспечение методическим сопровождением конкурсанта (в том числе необходимое дополнительное профессиональное образование)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Создание условий для реализации творческой деятельности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Организация группы сопровождающих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аздел.jpg"/>
          <p:cNvPicPr>
            <a:picLocks noChangeAspect="1"/>
          </p:cNvPicPr>
          <p:nvPr/>
        </p:nvPicPr>
        <p:blipFill>
          <a:blip r:embed="rId2"/>
          <a:srcRect t="5208" b="78125"/>
          <a:stretch>
            <a:fillRect/>
          </a:stretch>
        </p:blipFill>
        <p:spPr bwMode="auto">
          <a:xfrm>
            <a:off x="6350" y="-24"/>
            <a:ext cx="913765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914432" y="-16"/>
            <a:ext cx="8229600" cy="1143000"/>
          </a:xfrm>
        </p:spPr>
        <p:txBody>
          <a:bodyPr>
            <a:noAutofit/>
          </a:bodyPr>
          <a:lstStyle/>
          <a:p>
            <a:r>
              <a:rPr lang="ru-RU" sz="3500" b="1" dirty="0">
                <a:solidFill>
                  <a:schemeClr val="bg1"/>
                </a:solidFill>
              </a:rPr>
              <a:t>Общий алгоритм подготовки конкурсантов 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1406" y="1285860"/>
            <a:ext cx="8858280" cy="5062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Внимательно изучить Положение о конкурсе, утвержденное оргкомитетом;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Провести системный анализ опыта участников конкурса предыдущих лет, изучить тенденции в практике подготовки и подачи конкурсных материалов;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Проанализировать опыт вашего конкурсанта, выявить наиболее выигрышные направления в его деятельности, в которых он достиг больших успехов;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Выбрать для презентации перспективные направления по профилю работы, которые отражают современные подходы и тенденции в системе психолого-педагогического сопровождения образования;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Оказать методическую поддержку конкурсанту по подготовке к вопросам нормативно-правового обеспечения деятельности, теоретическим основам профессиональной деятельности, по работе с документами;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С целью обретения опыта публичных выступления привлекать конкурсанта к участию в городских и региональных мероприятиях в качестве спикера;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Осуществлять анализ видеозаписи репетиционных мероприятий для совершенствования презентации конкурсанта;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Обеспечить психологическую, мотивационную готовность конкурсанта.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.png"/>
          <p:cNvPicPr>
            <a:picLocks noChangeAspect="1"/>
          </p:cNvPicPr>
          <p:nvPr/>
        </p:nvPicPr>
        <p:blipFill>
          <a:blip r:embed="rId2" cstate="print"/>
          <a:srcRect r="70313"/>
          <a:stretch>
            <a:fillRect/>
          </a:stretch>
        </p:blipFill>
        <p:spPr>
          <a:xfrm>
            <a:off x="0" y="757"/>
            <a:ext cx="2714612" cy="6856485"/>
          </a:xfrm>
          <a:prstGeom prst="rect">
            <a:avLst/>
          </a:prstGeom>
        </p:spPr>
      </p:pic>
      <p:pic>
        <p:nvPicPr>
          <p:cNvPr id="5" name="Рисунок 4" descr="9.png"/>
          <p:cNvPicPr>
            <a:picLocks noChangeAspect="1"/>
          </p:cNvPicPr>
          <p:nvPr/>
        </p:nvPicPr>
        <p:blipFill>
          <a:blip r:embed="rId3" cstate="print"/>
          <a:srcRect t="90634" r="70313" b="4156"/>
          <a:stretch>
            <a:fillRect/>
          </a:stretch>
        </p:blipFill>
        <p:spPr>
          <a:xfrm>
            <a:off x="0" y="6215082"/>
            <a:ext cx="2714612" cy="35719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2714612" y="357174"/>
            <a:ext cx="642942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Особенности конкурсных испытаний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000364" y="1498586"/>
            <a:ext cx="55007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3000364" y="1724933"/>
            <a:ext cx="5857916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Конкурсные мероприятия состоят из нескольких туров</a:t>
            </a:r>
          </a:p>
          <a:p>
            <a:pPr lvl="0" indent="45720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В рамках очного тура наибольшее количество баллов имеет испытание «Мастер - класс». </a:t>
            </a:r>
          </a:p>
          <a:p>
            <a:pPr lvl="0" indent="45720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Опыт выполнения требования ФГОС,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профстандарта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,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тиражируемость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опыта.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0" y="3286124"/>
            <a:ext cx="27146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>
                <a:solidFill>
                  <a:schemeClr val="bg1"/>
                </a:solidFill>
              </a:rPr>
              <a:t>Рекомендации по подготовке 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к проведению федерального этапа Всероссийского конкурса профессионального мастерства «Педагог-психолог России – 2018»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.png"/>
          <p:cNvPicPr>
            <a:picLocks noChangeAspect="1"/>
          </p:cNvPicPr>
          <p:nvPr/>
        </p:nvPicPr>
        <p:blipFill>
          <a:blip r:embed="rId2" cstate="print"/>
          <a:srcRect r="70313"/>
          <a:stretch>
            <a:fillRect/>
          </a:stretch>
        </p:blipFill>
        <p:spPr>
          <a:xfrm>
            <a:off x="0" y="757"/>
            <a:ext cx="2714612" cy="6856485"/>
          </a:xfrm>
          <a:prstGeom prst="rect">
            <a:avLst/>
          </a:prstGeom>
        </p:spPr>
      </p:pic>
      <p:pic>
        <p:nvPicPr>
          <p:cNvPr id="5" name="Рисунок 4" descr="9.png"/>
          <p:cNvPicPr>
            <a:picLocks noChangeAspect="1"/>
          </p:cNvPicPr>
          <p:nvPr/>
        </p:nvPicPr>
        <p:blipFill>
          <a:blip r:embed="rId3" cstate="print"/>
          <a:srcRect t="90634" r="70313" b="4156"/>
          <a:stretch>
            <a:fillRect/>
          </a:stretch>
        </p:blipFill>
        <p:spPr>
          <a:xfrm>
            <a:off x="0" y="6215082"/>
            <a:ext cx="2714612" cy="357190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3286124"/>
            <a:ext cx="27146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>
                <a:solidFill>
                  <a:schemeClr val="bg1"/>
                </a:solidFill>
              </a:rPr>
              <a:t>Рекомендации по подготовке 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к проведению федерального этапа Всероссийского конкурса профессионального мастерства «Педагог-психолог России – 2018»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714612" y="428604"/>
            <a:ext cx="6429420" cy="100013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Методическая поддержка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000364" y="1142984"/>
            <a:ext cx="55007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3000364" y="1428736"/>
            <a:ext cx="5857916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Проблемное содержание заданий конкурсных испытаний «Профессиональный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квест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» (письменное задание)</a:t>
            </a:r>
          </a:p>
          <a:p>
            <a:pPr lvl="0" indent="45720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Перечень рекомендуемых для учета психодиагностических методик</a:t>
            </a:r>
          </a:p>
          <a:p>
            <a:pPr lvl="0" indent="45720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Проблемное содержание конкурсного испытания финального тура - задания «Профессиональные кейсы»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57"/>
            <a:ext cx="9144000" cy="6856485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4500570"/>
            <a:ext cx="8072494" cy="1143008"/>
          </a:xfrm>
        </p:spPr>
        <p:txBody>
          <a:bodyPr>
            <a:normAutofit/>
          </a:bodyPr>
          <a:lstStyle/>
          <a:p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С.А. Минюрова</a:t>
            </a:r>
          </a:p>
          <a:p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Доктор психологических наук, профессор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00364" y="500042"/>
            <a:ext cx="3071834" cy="28575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7709649" y="6305156"/>
            <a:ext cx="1291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23.08.2018 г.</a:t>
            </a: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71486" y="1857364"/>
            <a:ext cx="8172480" cy="1470025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Благодарим за сотрудничество!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</TotalTime>
  <Words>337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Рекомендации по подготовке  к проведению федерального этапа Всероссийского конкурса профессионального мастерства «Педагог-психолог России – 2018»</vt:lpstr>
      <vt:lpstr>Цели конкурса: </vt:lpstr>
      <vt:lpstr>Количество лауреатов</vt:lpstr>
      <vt:lpstr>Региональные туры конкурсов </vt:lpstr>
      <vt:lpstr>Административная команда</vt:lpstr>
      <vt:lpstr>Общий алгоритм подготовки конкурсантов </vt:lpstr>
      <vt:lpstr>Презентация PowerPoint</vt:lpstr>
      <vt:lpstr>Презентация PowerPoint</vt:lpstr>
      <vt:lpstr>Благодарим за сотрудничество!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Тьютор в инклюзивной школе: сопровождение ребёнка с особенностями развития</dc:title>
  <dc:creator>Минюрова C.А.</dc:creator>
  <cp:lastModifiedBy>Олеся Леонова</cp:lastModifiedBy>
  <cp:revision>23</cp:revision>
  <dcterms:created xsi:type="dcterms:W3CDTF">2018-08-07T08:50:24Z</dcterms:created>
  <dcterms:modified xsi:type="dcterms:W3CDTF">2018-08-23T06:56:52Z</dcterms:modified>
</cp:coreProperties>
</file>